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7099300" cy="10234613"/>
  <p:defaultTextStyle>
    <a:defPPr>
      <a:defRPr lang="ja-JP"/>
    </a:defPPr>
    <a:lvl1pPr marL="0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1586"/>
    <a:srgbClr val="A38FC5"/>
    <a:srgbClr val="FE4552"/>
    <a:srgbClr val="10411E"/>
    <a:srgbClr val="000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047" autoAdjust="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2628" y="4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62284-C7FC-45B5-AB3D-40FDA39F2F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F0947-AF50-4D7E-8C6F-196C04AFC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170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3C0BC-44B8-4D4E-8CC3-DDA0163AFA2A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3CCFA-01BF-448D-A690-C42E0676FF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9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13CCFA-01BF-448D-A690-C42E0676FF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44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29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63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068" y="428043"/>
            <a:ext cx="1701641" cy="911998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143" y="428043"/>
            <a:ext cx="4978876" cy="911998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33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34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415" y="6868441"/>
            <a:ext cx="6428423" cy="21228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415" y="4530303"/>
            <a:ext cx="6428423" cy="23381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8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142" y="2494017"/>
            <a:ext cx="3340259" cy="705400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4451" y="2494017"/>
            <a:ext cx="3340259" cy="7054007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01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143" y="2392574"/>
            <a:ext cx="3341572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824" y="2392574"/>
            <a:ext cx="3342884" cy="99711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824" y="3389685"/>
            <a:ext cx="3342884" cy="615833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8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8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5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7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89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72" y="7482048"/>
            <a:ext cx="4537710" cy="88329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29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14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145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AD12-7F37-3442-8FF3-F1862566D505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20045" y="9906785"/>
            <a:ext cx="1764665" cy="569071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96D1-81B2-D54D-AFA5-470DDE713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9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97754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>
            <a:extLst>
              <a:ext uri="{FF2B5EF4-FFF2-40B4-BE49-F238E27FC236}">
                <a16:creationId xmlns:a16="http://schemas.microsoft.com/office/drawing/2014/main" id="{114A2193-A6E9-464B-84C4-B814A710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12423" y="150030"/>
            <a:ext cx="11663336" cy="4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561287" y="205575"/>
            <a:ext cx="2990197" cy="696423"/>
          </a:xfrm>
          <a:prstGeom prst="rect">
            <a:avLst/>
          </a:prstGeom>
        </p:spPr>
        <p:txBody>
          <a:bodyPr vert="horz" lIns="99551" tIns="49775" rIns="99551" bIns="49775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700" dirty="0">
              <a:solidFill>
                <a:schemeClr val="bg1"/>
              </a:solidFill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017" y="9983257"/>
            <a:ext cx="7574967" cy="699727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ja-JP" altLang="en-US" dirty="0">
              <a:solidFill>
                <a:srgbClr val="7030A0"/>
              </a:solidFill>
              <a:highlight>
                <a:srgbClr val="3E1586"/>
              </a:highligh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347379" y="-2963721"/>
            <a:ext cx="3327734" cy="465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</a:pPr>
            <a:endParaRPr lang="ja-JP" altLang="en-US" sz="1800" dirty="0">
              <a:solidFill>
                <a:schemeClr val="bg2">
                  <a:lumMod val="20000"/>
                  <a:lumOff val="80000"/>
                </a:schemeClr>
              </a:solidFill>
              <a:latin typeface="RUB Scala TZ" panose="02000504070000020003" pitchFamily="2" charset="0"/>
              <a:ea typeface="ヒラギノ丸ゴ ProN W4"/>
              <a:cs typeface="ヒラギノ丸ゴ ProN W4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7BC57E7-FAF8-4AAD-AEF6-55A6FB9C3429}"/>
              </a:ext>
            </a:extLst>
          </p:cNvPr>
          <p:cNvSpPr txBox="1"/>
          <p:nvPr/>
        </p:nvSpPr>
        <p:spPr>
          <a:xfrm>
            <a:off x="75574" y="4837517"/>
            <a:ext cx="7487276" cy="6196486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en-US" altLang="ja-JP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【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セッション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Ⅰ】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李大釗について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「日本留学時期の李大釗の著述について」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 algn="r">
              <a:lnSpc>
                <a:spcPts val="2200"/>
              </a:lnSpc>
              <a:spcAft>
                <a:spcPts val="600"/>
              </a:spcAft>
            </a:pP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川尻　文彦（愛知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県立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大学外国語学部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教授）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「ナショナリズムをめぐる李大釗と日本の知識人との交流」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 algn="r"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黄　斌（早稲田大学地域・地域間研究機構　招聘研究員）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【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セッション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Ⅱ】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吉野作造について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「大正デモクラシーと日中思想交流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——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吉野作造とその周辺」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 algn="r">
              <a:lnSpc>
                <a:spcPts val="22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小嶋　翔（吉野作造記念館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</a:t>
            </a:r>
            <a:r>
              <a:rPr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主任研究員）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「吉野作造の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『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日中提携論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』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再検討」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 algn="r">
              <a:lnSpc>
                <a:spcPts val="2200"/>
              </a:lnSpc>
              <a:spcAft>
                <a:spcPts val="600"/>
              </a:spcAft>
            </a:pP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銭　昕怡（中国人民大学外国語学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院　</a:t>
            </a:r>
            <a:r>
              <a:rPr lang="zh-CN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准教授）</a:t>
            </a:r>
            <a:endParaRPr lang="en-US" altLang="zh-CN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en-US" altLang="ja-JP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【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総合討論</a:t>
            </a:r>
            <a:r>
              <a:rPr lang="en-US" altLang="ja-JP" sz="1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】</a:t>
            </a: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苅部　直（東京大学法学部　教授）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小野寺　史郎（京都大学大学院人間・環境学研究科　准教授）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200"/>
              </a:lnSpc>
              <a:spcAft>
                <a:spcPts val="600"/>
              </a:spcAft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司　会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：朱　琳（東北大学大学院国際文化研究科　准教授）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000"/>
              </a:lnSpc>
              <a:spcBef>
                <a:spcPts val="800"/>
              </a:spcBef>
            </a:pP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000"/>
              </a:lnSpc>
              <a:spcBef>
                <a:spcPts val="800"/>
              </a:spcBef>
            </a:pP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000"/>
              </a:lnSpc>
              <a:spcBef>
                <a:spcPts val="800"/>
              </a:spcBef>
            </a:pP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33FC9E6-D19D-40F8-82D4-9861D67A12D6}"/>
              </a:ext>
            </a:extLst>
          </p:cNvPr>
          <p:cNvSpPr txBox="1">
            <a:spLocks/>
          </p:cNvSpPr>
          <p:nvPr/>
        </p:nvSpPr>
        <p:spPr>
          <a:xfrm>
            <a:off x="116347" y="9786219"/>
            <a:ext cx="4907026" cy="832276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>
            <a:lvl1pPr algn="ctr" defTabSz="497754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altLang="ja-JP" sz="1300" b="1" spc="-50" dirty="0">
                <a:solidFill>
                  <a:schemeClr val="bg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</a:br>
            <a:r>
              <a:rPr lang="ja-JP" altLang="en-US" sz="1300" b="1" dirty="0">
                <a:solidFill>
                  <a:schemeClr val="bg1"/>
                </a:solidFill>
                <a:latin typeface="游明朝 Light" panose="02020300000000000000" pitchFamily="18" charset="-128"/>
                <a:ea typeface="游明朝 Light" panose="02020300000000000000" pitchFamily="18" charset="-128"/>
              </a:rPr>
              <a:t>主　催： 東北大学大学院国際文化研究科</a:t>
            </a: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7208D974-62CE-46CB-A197-976AD3F46CCB}"/>
              </a:ext>
            </a:extLst>
          </p:cNvPr>
          <p:cNvSpPr txBox="1">
            <a:spLocks/>
          </p:cNvSpPr>
          <p:nvPr/>
        </p:nvSpPr>
        <p:spPr>
          <a:xfrm>
            <a:off x="3621505" y="9983258"/>
            <a:ext cx="3824999" cy="740877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800" b="1" dirty="0">
                <a:solidFill>
                  <a:schemeClr val="bg1"/>
                </a:solidFill>
                <a:latin typeface="RUB Scala MZ" panose="02000504070000020003" pitchFamily="2" charset="0"/>
                <a:ea typeface="游明朝 Light" panose="02020300000000000000" pitchFamily="18" charset="-128"/>
              </a:rPr>
              <a:t>参加無料・申込必要</a:t>
            </a:r>
            <a:endParaRPr lang="ja-JP" altLang="en-US" sz="2800" dirty="0">
              <a:solidFill>
                <a:schemeClr val="bg1"/>
              </a:solidFill>
              <a:latin typeface="RUB Scala MZ" panose="02000504070000020003" pitchFamily="2" charset="0"/>
              <a:ea typeface="游明朝 Light" panose="02020300000000000000" pitchFamily="18" charset="-128"/>
              <a:cs typeface="Gentium Plus" panose="02000503060000020004" pitchFamily="2" charset="0"/>
            </a:endParaRPr>
          </a:p>
          <a:p>
            <a:pPr algn="r"/>
            <a:r>
              <a:rPr lang="ja-JP" altLang="en-US" sz="1400" b="1" dirty="0">
                <a:solidFill>
                  <a:schemeClr val="bg1"/>
                </a:solidFill>
                <a:latin typeface="RUB Scala MZ" panose="02000504070000020003" pitchFamily="2" charset="0"/>
                <a:ea typeface="游明朝 Light" panose="02020300000000000000" pitchFamily="18" charset="-128"/>
              </a:rPr>
              <a:t>問い合わせ先　</a:t>
            </a:r>
            <a:r>
              <a:rPr lang="en-US" altLang="ja-JP" sz="1400" b="1" dirty="0">
                <a:solidFill>
                  <a:schemeClr val="bg1"/>
                </a:solidFill>
                <a:latin typeface="RUB Scala MZ" panose="02000504070000020003" pitchFamily="2" charset="0"/>
                <a:ea typeface="游明朝 Light" panose="02020300000000000000" pitchFamily="18" charset="-128"/>
              </a:rPr>
              <a:t>lin.zhu.e7@tohoku.ac.jp</a:t>
            </a:r>
            <a:endParaRPr lang="en-US" altLang="ja-JP" sz="1200" b="1" dirty="0">
              <a:solidFill>
                <a:schemeClr val="bg1"/>
              </a:solidFill>
              <a:latin typeface="RUB Scala MZ" panose="02000504070000020003" pitchFamily="2" charset="0"/>
              <a:ea typeface="游明朝 Light" panose="02020300000000000000" pitchFamily="18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64CF549-5B77-4390-9E0B-27F3B303C0AD}"/>
              </a:ext>
            </a:extLst>
          </p:cNvPr>
          <p:cNvSpPr/>
          <p:nvPr/>
        </p:nvSpPr>
        <p:spPr>
          <a:xfrm>
            <a:off x="12009" y="2290402"/>
            <a:ext cx="7586866" cy="1156227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>
              <a:spcAft>
                <a:spcPts val="1200"/>
              </a:spcAft>
            </a:pPr>
            <a:endParaRPr lang="en-US" altLang="ja-JP" sz="2400" b="1" spc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 Light" panose="02020300000000000000" pitchFamily="18" charset="-128"/>
              <a:ea typeface="游明朝 Light" panose="02020300000000000000" pitchFamily="18" charset="-128"/>
              <a:cs typeface="ヒラギノ丸ゴ ProN W4"/>
            </a:endParaRPr>
          </a:p>
          <a:p>
            <a:pPr algn="ctr">
              <a:spcAft>
                <a:spcPts val="1200"/>
              </a:spcAft>
            </a:pPr>
            <a:r>
              <a:rPr lang="ja-JP" altLang="en-US" sz="1600" b="1" spc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ヒラギノ丸ゴ ProN W4"/>
              </a:rPr>
              <a:t>国際シンポジウム</a:t>
            </a:r>
            <a:endParaRPr lang="en-US" altLang="ja-JP" sz="1600" b="1" spc="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ヒラギノ丸ゴ ProN W4"/>
            </a:endParaRPr>
          </a:p>
          <a:p>
            <a:pPr algn="ctr">
              <a:spcAft>
                <a:spcPts val="300"/>
              </a:spcAft>
            </a:pPr>
            <a:r>
              <a:rPr lang="ja-JP" altLang="en-US" sz="1600" b="1" spc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ヒラギノ丸ゴ ProN W4"/>
              </a:rPr>
              <a:t>中国ナショナリズムと近代日本の知識人たち</a:t>
            </a:r>
            <a:r>
              <a:rPr lang="en-US" altLang="ja-JP" sz="1600" b="1" spc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ヒラギノ丸ゴ ProN W4"/>
              </a:rPr>
              <a:t>Ⅰ</a:t>
            </a:r>
          </a:p>
          <a:p>
            <a:pPr algn="ctr">
              <a:spcAft>
                <a:spcPts val="300"/>
              </a:spcAft>
            </a:pPr>
            <a:r>
              <a:rPr lang="ja-JP" altLang="en-US" sz="1600" b="1" spc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ヒラギノ丸ゴ ProN W4"/>
              </a:rPr>
              <a:t>李大釗と吉野作造</a:t>
            </a:r>
          </a:p>
          <a:p>
            <a:pPr algn="ctr"/>
            <a:endParaRPr lang="ja-JP" altLang="en-US" dirty="0">
              <a:solidFill>
                <a:srgbClr val="00B0F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184E83F-4EA0-41D1-80B7-94FB6148472A}"/>
              </a:ext>
            </a:extLst>
          </p:cNvPr>
          <p:cNvSpPr txBox="1"/>
          <p:nvPr/>
        </p:nvSpPr>
        <p:spPr>
          <a:xfrm>
            <a:off x="670037" y="3860681"/>
            <a:ext cx="6452489" cy="420610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日　　時：</a:t>
            </a:r>
            <a:r>
              <a:rPr lang="en-US" altLang="ja-JP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2023</a:t>
            </a:r>
            <a:r>
              <a:rPr lang="ja-JP" altLang="en-US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年</a:t>
            </a:r>
            <a:r>
              <a:rPr lang="en-US" altLang="ja-JP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11</a:t>
            </a:r>
            <a:r>
              <a:rPr lang="ja-JP" altLang="en-US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月</a:t>
            </a:r>
            <a:r>
              <a:rPr lang="en-US" altLang="ja-JP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19</a:t>
            </a:r>
            <a:r>
              <a:rPr lang="ja-JP" altLang="en-US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日（日）日本時間</a:t>
            </a:r>
            <a:r>
              <a:rPr lang="en-US" altLang="ja-JP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13:00</a:t>
            </a:r>
            <a:r>
              <a:rPr lang="ja-JP" altLang="en-US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－</a:t>
            </a:r>
            <a:r>
              <a:rPr lang="en-US" altLang="ja-JP" sz="19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18:00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7FFA37A-2454-4504-8D92-9516B226E152}"/>
              </a:ext>
            </a:extLst>
          </p:cNvPr>
          <p:cNvSpPr txBox="1"/>
          <p:nvPr/>
        </p:nvSpPr>
        <p:spPr>
          <a:xfrm>
            <a:off x="82852" y="4190963"/>
            <a:ext cx="7445180" cy="757690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【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基調講演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】</a:t>
            </a:r>
            <a:r>
              <a:rPr lang="ja-JP" altLang="en-US" sz="1600" b="1" spc="-150" dirty="0"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「</a:t>
            </a:r>
            <a:r>
              <a:rPr lang="ja-JP" altLang="en-US" sz="1600" b="1" i="0" u="none" strike="noStrike" kern="100" baseline="0" dirty="0">
                <a:latin typeface="游明朝" panose="02020400000000000000" pitchFamily="18" charset="-128"/>
                <a:ea typeface="游明朝" panose="02020400000000000000" pitchFamily="18" charset="-128"/>
              </a:rPr>
              <a:t>李大釗と日本の知識人たち</a:t>
            </a:r>
            <a:r>
              <a:rPr lang="ja-JP" altLang="en-US" sz="16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」</a:t>
            </a:r>
            <a:endParaRPr lang="en-US" altLang="ja-JP" sz="16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  <a:p>
            <a:pPr>
              <a:lnSpc>
                <a:spcPts val="2600"/>
              </a:lnSpc>
            </a:pPr>
            <a:r>
              <a:rPr lang="ja-JP" altLang="en-US" sz="16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　　　　　　　　　　　　　　</a:t>
            </a:r>
            <a:r>
              <a:rPr lang="ja-JP" altLang="en-US" sz="1600" b="1" spc="-150" dirty="0">
                <a:latin typeface="游明朝" panose="02020400000000000000" pitchFamily="18" charset="-128"/>
                <a:ea typeface="游明朝" panose="02020400000000000000" pitchFamily="18" charset="-128"/>
                <a:cs typeface="小塚明朝 Pr6N H"/>
              </a:rPr>
              <a:t>武藤　秀太郎（新潟大学経済科学部　教授）</a:t>
            </a:r>
            <a:endParaRPr lang="ja-JP" altLang="en-US" sz="1600" b="1" dirty="0">
              <a:latin typeface="游明朝" panose="02020400000000000000" pitchFamily="18" charset="-128"/>
              <a:ea typeface="游明朝" panose="02020400000000000000" pitchFamily="18" charset="-128"/>
              <a:cs typeface="小塚明朝 Pr6N H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F1F9413D-DAD7-4211-85CB-B152FBDF6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304" y="4364505"/>
            <a:ext cx="924571" cy="1154586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A43414D-6B51-4523-94CE-103E3F256B85}"/>
              </a:ext>
            </a:extLst>
          </p:cNvPr>
          <p:cNvSpPr txBox="1"/>
          <p:nvPr/>
        </p:nvSpPr>
        <p:spPr>
          <a:xfrm>
            <a:off x="-84072" y="3427953"/>
            <a:ext cx="7562850" cy="424265"/>
          </a:xfrm>
          <a:prstGeom prst="rect">
            <a:avLst/>
          </a:prstGeom>
          <a:noFill/>
        </p:spPr>
        <p:txBody>
          <a:bodyPr wrap="square" lIns="99551" tIns="49775" rIns="99551" bIns="49775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ja-JP" altLang="en-US" spc="-15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開催方法： </a:t>
            </a:r>
            <a:r>
              <a:rPr lang="en-US" altLang="ja-JP" spc="-15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Zoom</a:t>
            </a:r>
            <a:r>
              <a:rPr lang="ja-JP" altLang="en-US" spc="-15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小塚明朝 Pr6N H"/>
              </a:rPr>
              <a:t>によるオンライン開催（事前申込制）</a:t>
            </a:r>
          </a:p>
        </p:txBody>
      </p:sp>
      <p:pic>
        <p:nvPicPr>
          <p:cNvPr id="1026" name="Picture 2" descr="吉野作造 - ＮＰＯ法人 国際留学生協会／向学新聞">
            <a:extLst>
              <a:ext uri="{FF2B5EF4-FFF2-40B4-BE49-F238E27FC236}">
                <a16:creationId xmlns:a16="http://schemas.microsoft.com/office/drawing/2014/main" id="{07C27EAD-2C46-71F8-42D0-848CCF441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590" y="1"/>
            <a:ext cx="1974368" cy="2312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李大釗_百度百科">
            <a:extLst>
              <a:ext uri="{FF2B5EF4-FFF2-40B4-BE49-F238E27FC236}">
                <a16:creationId xmlns:a16="http://schemas.microsoft.com/office/drawing/2014/main" id="{423E8554-B57F-4E4A-5491-F8EFF86EF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496" y="32217"/>
            <a:ext cx="2029929" cy="231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吉野作造評論集』｜感想・レビュー - 読書メーター">
            <a:extLst>
              <a:ext uri="{FF2B5EF4-FFF2-40B4-BE49-F238E27FC236}">
                <a16:creationId xmlns:a16="http://schemas.microsoft.com/office/drawing/2014/main" id="{E7D3A038-4E0C-D03E-A11A-BA4C9334F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062" y="0"/>
            <a:ext cx="1828613" cy="231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850CD4F-7CBE-850D-964F-D799692AD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5" y="0"/>
            <a:ext cx="1754371" cy="231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B7048E3D-E9E4-F806-1139-21EB0818CF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60" y="8736948"/>
            <a:ext cx="1097915" cy="1116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284860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オービット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249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RUB Scala MZ</vt:lpstr>
      <vt:lpstr>RUB Scala TZ</vt:lpstr>
      <vt:lpstr>ヒラギノ丸ゴ ProN W4</vt:lpstr>
      <vt:lpstr>メイリオ</vt:lpstr>
      <vt:lpstr>游ゴシック</vt:lpstr>
      <vt:lpstr>游明朝</vt:lpstr>
      <vt:lpstr>游明朝 Demibold</vt:lpstr>
      <vt:lpstr>游明朝 Light</vt:lpstr>
      <vt:lpstr>Arial</vt:lpstr>
      <vt:lpstr>Calibri</vt:lpstr>
      <vt:lpstr>ホワイト</vt:lpstr>
      <vt:lpstr>PowerPoint プレゼンテーション</vt:lpstr>
    </vt:vector>
  </TitlesOfParts>
  <Company>東北大学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主催：</dc:title>
  <dc:creator>小野 尚之</dc:creator>
  <cp:lastModifiedBy>琳 朱</cp:lastModifiedBy>
  <cp:revision>84</cp:revision>
  <cp:lastPrinted>2017-06-20T02:36:29Z</cp:lastPrinted>
  <dcterms:created xsi:type="dcterms:W3CDTF">2016-01-14T03:43:43Z</dcterms:created>
  <dcterms:modified xsi:type="dcterms:W3CDTF">2023-11-06T01:39:55Z</dcterms:modified>
</cp:coreProperties>
</file>